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5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0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29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D8C73-802D-400C-86D2-D596A2FDC828}" type="datetimeFigureOut">
              <a:rPr lang="en-US"/>
              <a:pPr>
                <a:defRPr/>
              </a:pPr>
              <a:t>2/16/2012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76A2E-3429-4DF5-A4C1-931A8B096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0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0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2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3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3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5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1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1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5D80-AE62-433C-BCE3-153F892F96E5}" type="datetimeFigureOut">
              <a:rPr lang="en-US" smtClean="0"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76A8B-B9B6-4803-93E0-90FE2A9D6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6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Transportation Cost and Market Growth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99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 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5052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Lower transportation costs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Increase volume of trade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/>
              <a:t>      </a:t>
            </a:r>
            <a:endParaRPr lang="en-US" sz="2800" dirty="0" smtClean="0"/>
          </a:p>
        </p:txBody>
      </p:sp>
      <p:graphicFrame>
        <p:nvGraphicFramePr>
          <p:cNvPr id="30764" name="Group 44"/>
          <p:cNvGraphicFramePr>
            <a:graphicFrameLocks noGrp="1"/>
          </p:cNvGraphicFramePr>
          <p:nvPr>
            <p:ph sz="half" idx="2"/>
          </p:nvPr>
        </p:nvGraphicFramePr>
        <p:xfrm>
          <a:off x="4343400" y="1524000"/>
          <a:ext cx="4419600" cy="2941638"/>
        </p:xfrm>
        <a:graphic>
          <a:graphicData uri="http://schemas.openxmlformats.org/drawingml/2006/table">
            <a:tbl>
              <a:tblPr/>
              <a:tblGrid>
                <a:gridCol w="1687513"/>
                <a:gridCol w="1312862"/>
                <a:gridCol w="1419225"/>
              </a:tblGrid>
              <a:tr h="685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1800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1825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wagon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$.30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$.15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Down river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$.015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$.005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Up river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$.09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$.01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Erie Canal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$.015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59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Reduction in prices</a:t>
            </a:r>
            <a:br>
              <a:rPr lang="en-US" sz="3200" dirty="0" smtClean="0"/>
            </a:br>
            <a:r>
              <a:rPr lang="en-US" sz="2000" dirty="0" smtClean="0"/>
              <a:t>Cincinnati </a:t>
            </a:r>
            <a:r>
              <a:rPr lang="en-US" sz="2000" dirty="0" smtClean="0"/>
              <a:t>Wholesale Prices as a Percentage of Philadelphia, New York, and New Orleans Wholesale Prices, 1816–1860</a:t>
            </a:r>
            <a:r>
              <a:rPr lang="en-US" sz="2000" baseline="30000" dirty="0" smtClean="0"/>
              <a:t>a</a:t>
            </a:r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2165350"/>
            <a:ext cx="8213725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3829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Increase </a:t>
            </a:r>
            <a:r>
              <a:rPr lang="en-US" dirty="0"/>
              <a:t>in Urbanization</a:t>
            </a:r>
          </a:p>
          <a:p>
            <a:pPr>
              <a:lnSpc>
                <a:spcPct val="90000"/>
              </a:lnSpc>
            </a:pPr>
            <a:r>
              <a:rPr lang="en-US" dirty="0"/>
              <a:t>Increase in Land </a:t>
            </a:r>
            <a:r>
              <a:rPr lang="en-US" dirty="0" smtClean="0"/>
              <a:t>values</a:t>
            </a:r>
          </a:p>
          <a:p>
            <a:pPr>
              <a:lnSpc>
                <a:spcPct val="90000"/>
              </a:lnSpc>
            </a:pPr>
            <a:r>
              <a:rPr lang="en-US" dirty="0"/>
              <a:t>Increase in shipping distance, increases market size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Industrialization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7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Major Causes of Reduced Transportation </a:t>
            </a:r>
            <a:r>
              <a:rPr lang="en-US" sz="4000" dirty="0" smtClean="0"/>
              <a:t>Costs Before Civil War</a:t>
            </a:r>
            <a:endParaRPr lang="en-US" sz="4000" dirty="0" smtClean="0"/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Turnpikes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1790-1820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60% in New England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Canals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1790-1840-Erie Canal 1825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Northeast and Midwest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Steamships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First used widely in 1820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Rivers and Great Lakes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7847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 Reduction in Transportation Costs</a:t>
            </a:r>
            <a:br>
              <a:rPr lang="en-US" dirty="0" smtClean="0"/>
            </a:br>
            <a:r>
              <a:rPr lang="en-US" sz="2700" dirty="0" smtClean="0"/>
              <a:t>Inland </a:t>
            </a:r>
            <a:r>
              <a:rPr lang="en-US" sz="2700" dirty="0" smtClean="0"/>
              <a:t>Freight Rates, 1784–1900</a:t>
            </a:r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75" y="1425575"/>
            <a:ext cx="4822825" cy="535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1425575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Turnpikes and road buildings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76400" y="1828800"/>
            <a:ext cx="1219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3352800"/>
            <a:ext cx="16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Steamships</a:t>
            </a:r>
          </a:p>
          <a:p>
            <a:r>
              <a:rPr lang="en-US" dirty="0" smtClean="0"/>
              <a:t>Eliminate difference between upstream and downstream rates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24000" y="3537466"/>
            <a:ext cx="2362200" cy="10345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6600" y="28194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Railroads not important until after Civil War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334000" y="3048000"/>
            <a:ext cx="1600200" cy="69473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86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Railroads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Railroad technology is available in 1830</a:t>
            </a:r>
          </a:p>
          <a:p>
            <a:pPr eaLnBrk="1" hangingPunct="1"/>
            <a:r>
              <a:rPr lang="en-US" sz="2800" dirty="0" smtClean="0"/>
              <a:t>Used on a small scale until the </a:t>
            </a:r>
            <a:r>
              <a:rPr lang="en-US" sz="2800" dirty="0" smtClean="0"/>
              <a:t>after the Civil </a:t>
            </a:r>
            <a:r>
              <a:rPr lang="en-US" sz="2800" dirty="0" smtClean="0"/>
              <a:t>War </a:t>
            </a:r>
            <a:r>
              <a:rPr lang="en-US" sz="2800" dirty="0" smtClean="0"/>
              <a:t>Why</a:t>
            </a:r>
            <a:r>
              <a:rPr lang="en-US" sz="2800" dirty="0" smtClean="0"/>
              <a:t>?</a:t>
            </a:r>
          </a:p>
          <a:p>
            <a:pPr lvl="1" eaLnBrk="1" hangingPunct="1"/>
            <a:r>
              <a:rPr lang="en-US" sz="2400" dirty="0" smtClean="0"/>
              <a:t>While RR are more efficient </a:t>
            </a:r>
            <a:r>
              <a:rPr lang="en-US" sz="2400" dirty="0" smtClean="0"/>
              <a:t>in some places because they are not </a:t>
            </a:r>
            <a:r>
              <a:rPr lang="en-US" sz="2400" dirty="0" smtClean="0"/>
              <a:t>dependent on water</a:t>
            </a:r>
          </a:p>
          <a:p>
            <a:pPr lvl="1" eaLnBrk="1" hangingPunct="1"/>
            <a:r>
              <a:rPr lang="en-US" sz="2400" dirty="0" smtClean="0"/>
              <a:t>Marginal cost of moving goods on existing </a:t>
            </a:r>
            <a:r>
              <a:rPr lang="en-US" sz="2400" dirty="0" smtClean="0"/>
              <a:t>canals and rivers  </a:t>
            </a:r>
            <a:r>
              <a:rPr lang="en-US" sz="2400" dirty="0" smtClean="0"/>
              <a:t>is low</a:t>
            </a:r>
          </a:p>
          <a:p>
            <a:pPr lvl="1" eaLnBrk="1" hangingPunct="1"/>
            <a:r>
              <a:rPr lang="en-US" sz="2400" dirty="0" smtClean="0"/>
              <a:t>Large capital costs</a:t>
            </a:r>
          </a:p>
          <a:p>
            <a:pPr lvl="1" eaLnBrk="1" hangingPunct="1"/>
            <a:r>
              <a:rPr lang="en-US" sz="2400" dirty="0" smtClean="0"/>
              <a:t>Dependent on increase in Demand  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067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Is Transport a Public or Private Good?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 MC of one more person using it zero?</a:t>
            </a:r>
          </a:p>
          <a:p>
            <a:pPr lvl="1" eaLnBrk="1" hangingPunct="1"/>
            <a:r>
              <a:rPr lang="en-US" dirty="0" smtClean="0"/>
              <a:t>Maybe, depends on number of </a:t>
            </a:r>
            <a:r>
              <a:rPr lang="en-US" dirty="0" smtClean="0"/>
              <a:t>users</a:t>
            </a:r>
          </a:p>
          <a:p>
            <a:pPr lvl="1" eaLnBrk="1" hangingPunct="1"/>
            <a:r>
              <a:rPr lang="en-US" dirty="0" smtClean="0"/>
              <a:t>Not true for Railroads</a:t>
            </a:r>
            <a:endParaRPr lang="en-US" dirty="0" smtClean="0"/>
          </a:p>
          <a:p>
            <a:pPr eaLnBrk="1" hangingPunct="1"/>
            <a:r>
              <a:rPr lang="en-US" dirty="0" smtClean="0"/>
              <a:t>Is </a:t>
            </a:r>
            <a:r>
              <a:rPr lang="en-US" dirty="0" smtClean="0"/>
              <a:t>the cost of excluding high?</a:t>
            </a:r>
          </a:p>
          <a:p>
            <a:pPr lvl="1" eaLnBrk="1" hangingPunct="1"/>
            <a:r>
              <a:rPr lang="en-US" dirty="0" smtClean="0"/>
              <a:t>Maybe</a:t>
            </a:r>
          </a:p>
          <a:p>
            <a:pPr lvl="1" eaLnBrk="1" hangingPunct="1"/>
            <a:r>
              <a:rPr lang="en-US" dirty="0" smtClean="0"/>
              <a:t>True for most roads and water ways</a:t>
            </a:r>
          </a:p>
          <a:p>
            <a:pPr lvl="1" eaLnBrk="1" hangingPunct="1"/>
            <a:r>
              <a:rPr lang="en-US" dirty="0" smtClean="0"/>
              <a:t>Not true for Steamships and Railroads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789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How important is Government Involvement?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After Jefferson’s Embargo of 1807, Sec of Treasury Albert Gallatin asks Congress for Federal Funding for a highway improvement program in 1808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20 million over 10 years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It was vetoed, not implemented until 20 century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Most of the tranportation innovations of this period came from the private sector with some government help, mostly from state and local governments</a:t>
            </a:r>
          </a:p>
        </p:txBody>
      </p:sp>
    </p:spTree>
    <p:extLst>
      <p:ext uri="{BB962C8B-B14F-4D97-AF65-F5344CB8AC3E}">
        <p14:creationId xmlns:p14="http://schemas.microsoft.com/office/powerpoint/2010/main" val="349670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Funding Turnpikes and Roads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Rates of return for both Turnpike and Canal stock are low</a:t>
            </a:r>
          </a:p>
          <a:p>
            <a:pPr lvl="1" eaLnBrk="1" hangingPunct="1"/>
            <a:r>
              <a:rPr lang="en-US" smtClean="0"/>
              <a:t>Not surprising cost of excluding non-payers is high</a:t>
            </a:r>
          </a:p>
          <a:p>
            <a:pPr lvl="1" eaLnBrk="1" hangingPunct="1"/>
            <a:r>
              <a:rPr lang="en-US" smtClean="0"/>
              <a:t>Social rate of return is higher than private rate of return </a:t>
            </a:r>
          </a:p>
          <a:p>
            <a:pPr lvl="1" eaLnBrk="1" hangingPunct="1"/>
            <a:r>
              <a:rPr lang="en-US" smtClean="0"/>
              <a:t>Social rate of return includes increase in land values along route, lower transport prices, lower commodity prices, value of time saved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8190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were they built?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Other ways to capture the gain</a:t>
            </a:r>
          </a:p>
          <a:p>
            <a:pPr lvl="1" eaLnBrk="1" hangingPunct="1"/>
            <a:r>
              <a:rPr lang="en-US" sz="2400" smtClean="0"/>
              <a:t>Increased land values along the route</a:t>
            </a:r>
          </a:p>
          <a:p>
            <a:pPr lvl="1" eaLnBrk="1" hangingPunct="1"/>
            <a:r>
              <a:rPr lang="en-US" sz="2400" smtClean="0"/>
              <a:t>Increased value of business in cities and town along the route</a:t>
            </a:r>
          </a:p>
          <a:p>
            <a:pPr lvl="1" eaLnBrk="1" hangingPunct="1"/>
            <a:r>
              <a:rPr lang="en-US" sz="2400" smtClean="0"/>
              <a:t>Evidence that towns did put pressure on land and business owners to invest (reduce free rider problem)</a:t>
            </a:r>
          </a:p>
          <a:p>
            <a:pPr lvl="1" eaLnBrk="1" hangingPunct="1">
              <a:buFont typeface="Arial" charset="0"/>
              <a:buNone/>
            </a:pPr>
            <a:endParaRPr lang="en-US" sz="2400" smtClean="0"/>
          </a:p>
          <a:p>
            <a:pPr eaLnBrk="1" hangingPunct="1"/>
            <a:r>
              <a:rPr lang="en-US" sz="2800" smtClean="0"/>
              <a:t>Not surprising that state and local government investment was greater than federal investment</a:t>
            </a:r>
          </a:p>
          <a:p>
            <a:pPr lvl="1" eaLnBrk="1" hangingPunct="1">
              <a:buFont typeface="Arial" charset="0"/>
              <a:buNone/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3069532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/>
              <a:t> </a:t>
            </a:r>
            <a:r>
              <a:rPr lang="en-US" sz="2200" dirty="0" smtClean="0"/>
              <a:t>Annual </a:t>
            </a:r>
            <a:r>
              <a:rPr lang="en-US" sz="2200" dirty="0" smtClean="0"/>
              <a:t>Construction (Gross and Net) and Tonnage of Steamboats in Operation on Western Rivers, 1811–1868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2389188"/>
            <a:ext cx="8439150" cy="347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1752600"/>
            <a:ext cx="8261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Steamships are private goods, increase without government 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4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435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Transportation Cost and Market Growth</vt:lpstr>
      <vt:lpstr>Major Causes of Reduced Transportation Costs Before Civil War</vt:lpstr>
      <vt:lpstr> Reduction in Transportation Costs Inland Freight Rates, 1784–1900</vt:lpstr>
      <vt:lpstr>Railroads</vt:lpstr>
      <vt:lpstr>Is Transport a Public or Private Good? </vt:lpstr>
      <vt:lpstr>How important is Government Involvement?</vt:lpstr>
      <vt:lpstr>Funding Turnpikes and Roads</vt:lpstr>
      <vt:lpstr>Why were they built?</vt:lpstr>
      <vt:lpstr> Annual Construction (Gross and Net) and Tonnage of Steamboats in Operation on Western Rivers, 1811–1868</vt:lpstr>
      <vt:lpstr>Results </vt:lpstr>
      <vt:lpstr>Reduction in prices Cincinnati Wholesale Prices as a Percentage of Philadelphia, New York, and New Orleans Wholesale Prices, 1816–1860a</vt:lpstr>
      <vt:lpstr>Other effects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Cost and Market Growth</dc:title>
  <dc:creator>Virts, Nancy L</dc:creator>
  <cp:lastModifiedBy>Virts, Nancy L</cp:lastModifiedBy>
  <cp:revision>4</cp:revision>
  <dcterms:created xsi:type="dcterms:W3CDTF">2012-02-15T00:19:10Z</dcterms:created>
  <dcterms:modified xsi:type="dcterms:W3CDTF">2012-02-16T21:26:41Z</dcterms:modified>
</cp:coreProperties>
</file>